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3" r:id="rId4"/>
    <p:sldMasterId id="2147483694" r:id="rId5"/>
    <p:sldMasterId id="2147483695" r:id="rId6"/>
    <p:sldMasterId id="2147483696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</p:sldIdLst>
  <p:sldSz cy="5143500" cx="9144000"/>
  <p:notesSz cx="6858000" cy="9144000"/>
  <p:embeddedFontLst>
    <p:embeddedFont>
      <p:font typeface="Anton"/>
      <p:regular r:id="rId64"/>
    </p:embeddedFont>
    <p:embeddedFont>
      <p:font typeface="Lato"/>
      <p:regular r:id="rId65"/>
      <p:bold r:id="rId66"/>
      <p:italic r:id="rId67"/>
      <p:boldItalic r:id="rId68"/>
    </p:embeddedFont>
    <p:embeddedFont>
      <p:font typeface="Helvetica Neue"/>
      <p:regular r:id="rId69"/>
      <p:bold r:id="rId70"/>
      <p:italic r:id="rId71"/>
      <p:boldItalic r:id="rId72"/>
    </p:embeddedFont>
    <p:embeddedFont>
      <p:font typeface="Helvetica Neue Light"/>
      <p:regular r:id="rId73"/>
      <p:bold r:id="rId74"/>
      <p:italic r:id="rId75"/>
      <p:boldItalic r:id="rId76"/>
    </p:embeddedFont>
    <p:embeddedFont>
      <p:font typeface="Roboto Mono"/>
      <p:regular r:id="rId77"/>
      <p:bold r:id="rId78"/>
      <p:italic r:id="rId79"/>
      <p:boldItalic r:id="rId8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80" Type="http://schemas.openxmlformats.org/officeDocument/2006/relationships/font" Target="fonts/RobotoMon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73" Type="http://schemas.openxmlformats.org/officeDocument/2006/relationships/font" Target="fonts/HelveticaNeueLight-regular.fntdata"/><Relationship Id="rId72" Type="http://schemas.openxmlformats.org/officeDocument/2006/relationships/font" Target="fonts/HelveticaNeue-boldItalic.fntdata"/><Relationship Id="rId31" Type="http://schemas.openxmlformats.org/officeDocument/2006/relationships/slide" Target="slides/slide23.xml"/><Relationship Id="rId75" Type="http://schemas.openxmlformats.org/officeDocument/2006/relationships/font" Target="fonts/HelveticaNeueLight-italic.fntdata"/><Relationship Id="rId30" Type="http://schemas.openxmlformats.org/officeDocument/2006/relationships/slide" Target="slides/slide22.xml"/><Relationship Id="rId74" Type="http://schemas.openxmlformats.org/officeDocument/2006/relationships/font" Target="fonts/HelveticaNeueLight-bold.fntdata"/><Relationship Id="rId33" Type="http://schemas.openxmlformats.org/officeDocument/2006/relationships/slide" Target="slides/slide25.xml"/><Relationship Id="rId77" Type="http://schemas.openxmlformats.org/officeDocument/2006/relationships/font" Target="fonts/RobotoMono-regular.fntdata"/><Relationship Id="rId32" Type="http://schemas.openxmlformats.org/officeDocument/2006/relationships/slide" Target="slides/slide24.xml"/><Relationship Id="rId76" Type="http://schemas.openxmlformats.org/officeDocument/2006/relationships/font" Target="fonts/HelveticaNeueLight-boldItalic.fntdata"/><Relationship Id="rId35" Type="http://schemas.openxmlformats.org/officeDocument/2006/relationships/slide" Target="slides/slide27.xml"/><Relationship Id="rId79" Type="http://schemas.openxmlformats.org/officeDocument/2006/relationships/font" Target="fonts/RobotoMono-italic.fntdata"/><Relationship Id="rId34" Type="http://schemas.openxmlformats.org/officeDocument/2006/relationships/slide" Target="slides/slide26.xml"/><Relationship Id="rId78" Type="http://schemas.openxmlformats.org/officeDocument/2006/relationships/font" Target="fonts/RobotoMono-bold.fntdata"/><Relationship Id="rId71" Type="http://schemas.openxmlformats.org/officeDocument/2006/relationships/font" Target="fonts/HelveticaNeue-italic.fntdata"/><Relationship Id="rId70" Type="http://schemas.openxmlformats.org/officeDocument/2006/relationships/font" Target="fonts/HelveticaNeue-bold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font" Target="fonts/Anton-regular.fntdata"/><Relationship Id="rId63" Type="http://schemas.openxmlformats.org/officeDocument/2006/relationships/slide" Target="slides/slide55.xml"/><Relationship Id="rId22" Type="http://schemas.openxmlformats.org/officeDocument/2006/relationships/slide" Target="slides/slide14.xml"/><Relationship Id="rId66" Type="http://schemas.openxmlformats.org/officeDocument/2006/relationships/font" Target="fonts/Lato-bold.fntdata"/><Relationship Id="rId21" Type="http://schemas.openxmlformats.org/officeDocument/2006/relationships/slide" Target="slides/slide13.xml"/><Relationship Id="rId65" Type="http://schemas.openxmlformats.org/officeDocument/2006/relationships/font" Target="fonts/Lato-regular.fntdata"/><Relationship Id="rId24" Type="http://schemas.openxmlformats.org/officeDocument/2006/relationships/slide" Target="slides/slide16.xml"/><Relationship Id="rId68" Type="http://schemas.openxmlformats.org/officeDocument/2006/relationships/font" Target="fonts/Lato-boldItalic.fntdata"/><Relationship Id="rId23" Type="http://schemas.openxmlformats.org/officeDocument/2006/relationships/slide" Target="slides/slide15.xml"/><Relationship Id="rId67" Type="http://schemas.openxmlformats.org/officeDocument/2006/relationships/font" Target="fonts/Lato-italic.fntdata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HelveticaNeue-regular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b3e15f89b_2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eb3e15f89b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b3e15f89b_2_1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eb3e15f89b_2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ec5b69d98f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ec5b69d98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f02b0cc0a0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f02b0cc0a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eb3e15f89b_2_1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geb3e15f89b_2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eb3e15f89b_2_1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eb3e15f89b_2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ec5b69d98f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ec5b69d98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b3e15f89b_2_1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eb3e15f89b_2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eb3e15f89b_2_1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geb3e15f89b_2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eb3e15f89b_2_1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geb3e15f89b_2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ec5b69d98f_0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gec5b69d98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b3e15f89b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eb3e15f89b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ec5b69d98f_0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gec5b69d98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ec5b69d98f_0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gec5b69d98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ec5b69d98f_0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gec5b69d98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e88fc978e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e88fc978e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ec5b69d98f_0_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ec5b69d98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b3e15f89b_2_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geb3e15f89b_2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ec5b69d98f_0_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gec5b69d98f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f02b0cc0a0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gf02b0cc0a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c5b69d98f_0_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ec5b69d98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02b0cc0a0_0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gf02b0cc0a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b3e15f89b_2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eb3e15f89b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ec5b69d98f_0_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gec5b69d98f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f02b0cc0a0_0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gf02b0cc0a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ec5b69d98f_0_1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gec5b69d98f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eb3e15f89b_2_1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geb3e15f89b_2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ed5bccb8b7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ged5bccb8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eb3e15f89b_2_1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geb3e15f89b_2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eb3e15f89b_2_1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3" name="Google Shape;553;geb3e15f89b_2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eb3e15f89b_2_1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geb3e15f89b_2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eb3e15f89b_2_1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1" name="Google Shape;571;geb3e15f89b_2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eb3e15f89b_2_1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6" name="Google Shape;586;geb3e15f89b_2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f232e76b5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f232e76b5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eb3e15f89b_2_1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3" name="Google Shape;593;geb3e15f89b_2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ed5bccb8b7_0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1" name="Google Shape;601;ged5bccb8b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eb3e15f89b_2_2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" name="Google Shape;606;geb3e15f89b_2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eb3e15f89b_2_2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geb3e15f89b_2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f044a8373a_0_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gf044a8373a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f044a8373a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6" name="Google Shape;626;gf044a8373a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f044a8373a_0_2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4" name="Google Shape;634;gf044a8373a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f044a8373a_0_2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7" name="Google Shape;647;gf044a8373a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f044a8373a_0_2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6" name="Google Shape;656;gf044a8373a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f044a8373a_0_2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7" name="Google Shape;667;gf044a8373a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eb3e15f89b_2_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eb3e15f89b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f044a8373a_0_2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7" name="Google Shape;677;gf044a8373a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ed5bccb8b7_0_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8" name="Google Shape;688;ged5bccb8b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eb3e15f89b_2_3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6" name="Google Shape;696;geb3e15f89b_2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eb3e15f89b_2_3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2" name="Google Shape;702;geb3e15f89b_2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eb3e15f89b_2_3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8" name="Google Shape;708;geb3e15f89b_2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eb3e15f89b_2_3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4" name="Google Shape;714;geb3e15f89b_2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eb3e15f89b_2_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eb3e15f89b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eb3e15f89b_2_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eb3e15f89b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ee5ab703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ee5ab703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eb3e15f89b_2_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eb3e15f89b_2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1" name="Google Shape;101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2" name="Google Shape;10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8" name="Google Shape;10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" name="Google Shape;113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4" name="Google Shape;11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0" name="Google Shape;120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1" name="Google Shape;12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4" name="Google Shape;1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8" name="Google Shape;128;p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9" name="Google Shape;129;p3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" name="Google Shape;13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6" name="Google Shape;136;p3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38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9" name="Google Shape;149;p3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3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4" name="Google Shape;154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55" name="Google Shape;155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4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4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4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4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1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41"/>
          <p:cNvSpPr txBox="1"/>
          <p:nvPr>
            <p:ph idx="1" type="body"/>
          </p:nvPr>
        </p:nvSpPr>
        <p:spPr>
          <a:xfrm>
            <a:off x="623888" y="3442098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5" name="Google Shape;165;p4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4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4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42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" name="Google Shape;171;p42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" name="Google Shape;172;p4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4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4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3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43"/>
          <p:cNvSpPr txBox="1"/>
          <p:nvPr>
            <p:ph idx="1" type="body"/>
          </p:nvPr>
        </p:nvSpPr>
        <p:spPr>
          <a:xfrm>
            <a:off x="629842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78" name="Google Shape;178;p43"/>
          <p:cNvSpPr txBox="1"/>
          <p:nvPr>
            <p:ph idx="2" type="body"/>
          </p:nvPr>
        </p:nvSpPr>
        <p:spPr>
          <a:xfrm>
            <a:off x="629842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" name="Google Shape;179;p43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80" name="Google Shape;180;p43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4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4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4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4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4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4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4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4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6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46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96" name="Google Shape;196;p46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97" name="Google Shape;197;p4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4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4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7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47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47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204" name="Google Shape;204;p4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4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4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48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0" name="Google Shape;210;p4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4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4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9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49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6" name="Google Shape;216;p4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4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4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3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3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3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3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hyperlink" Target="https://codigofacilito.com/articulos/mvc-model-view-controller-explicado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ww.djangoproject.com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Relationship Id="rId7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Relationship Id="rId6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29.png"/><Relationship Id="rId5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27.png"/><Relationship Id="rId5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27.png"/><Relationship Id="rId5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127.0.0.1:8000/saludo/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38.png"/><Relationship Id="rId6" Type="http://schemas.openxmlformats.org/officeDocument/2006/relationships/image" Target="../media/image40.png"/><Relationship Id="rId7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Relationship Id="rId4" Type="http://schemas.openxmlformats.org/officeDocument/2006/relationships/image" Target="../media/image46.png"/><Relationship Id="rId5" Type="http://schemas.openxmlformats.org/officeDocument/2006/relationships/image" Target="../media/image30.png"/><Relationship Id="rId6" Type="http://schemas.openxmlformats.org/officeDocument/2006/relationships/image" Target="../media/image1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Relationship Id="rId4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47.png"/><Relationship Id="rId7" Type="http://schemas.openxmlformats.org/officeDocument/2006/relationships/image" Target="../media/image1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png"/><Relationship Id="rId4" Type="http://schemas.openxmlformats.org/officeDocument/2006/relationships/image" Target="../media/image55.png"/><Relationship Id="rId5" Type="http://schemas.openxmlformats.org/officeDocument/2006/relationships/image" Target="../media/image35.png"/><Relationship Id="rId6" Type="http://schemas.openxmlformats.org/officeDocument/2006/relationships/image" Target="../media/image33.png"/><Relationship Id="rId7" Type="http://schemas.openxmlformats.org/officeDocument/2006/relationships/image" Target="../media/image1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.png"/><Relationship Id="rId4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8.png"/><Relationship Id="rId4" Type="http://schemas.openxmlformats.org/officeDocument/2006/relationships/image" Target="../media/image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8.png"/><Relationship Id="rId4" Type="http://schemas.openxmlformats.org/officeDocument/2006/relationships/image" Target="../media/image4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.png"/><Relationship Id="rId4" Type="http://schemas.openxmlformats.org/officeDocument/2006/relationships/image" Target="../media/image45.png"/><Relationship Id="rId5" Type="http://schemas.openxmlformats.org/officeDocument/2006/relationships/image" Target="../media/image11.png"/><Relationship Id="rId6" Type="http://schemas.openxmlformats.org/officeDocument/2006/relationships/image" Target="../media/image4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.png"/><Relationship Id="rId4" Type="http://schemas.openxmlformats.org/officeDocument/2006/relationships/image" Target="../media/image42.png"/><Relationship Id="rId5" Type="http://schemas.openxmlformats.org/officeDocument/2006/relationships/image" Target="../media/image1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.png"/><Relationship Id="rId4" Type="http://schemas.openxmlformats.org/officeDocument/2006/relationships/image" Target="../media/image44.png"/><Relationship Id="rId5" Type="http://schemas.openxmlformats.org/officeDocument/2006/relationships/image" Target="../media/image50.png"/><Relationship Id="rId6" Type="http://schemas.openxmlformats.org/officeDocument/2006/relationships/image" Target="../media/image1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.png"/><Relationship Id="rId4" Type="http://schemas.openxmlformats.org/officeDocument/2006/relationships/image" Target="../media/image49.png"/><Relationship Id="rId5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.png"/><Relationship Id="rId4" Type="http://schemas.openxmlformats.org/officeDocument/2006/relationships/image" Target="../media/image52.png"/><Relationship Id="rId5" Type="http://schemas.openxmlformats.org/officeDocument/2006/relationships/image" Target="../media/image51.png"/><Relationship Id="rId6" Type="http://schemas.openxmlformats.org/officeDocument/2006/relationships/image" Target="../media/image1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.png"/><Relationship Id="rId4" Type="http://schemas.openxmlformats.org/officeDocument/2006/relationships/image" Target="../media/image5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3.png"/><Relationship Id="rId4" Type="http://schemas.openxmlformats.org/officeDocument/2006/relationships/image" Target="../media/image5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0"/>
          <p:cNvSpPr txBox="1"/>
          <p:nvPr/>
        </p:nvSpPr>
        <p:spPr>
          <a:xfrm>
            <a:off x="2022750" y="2009038"/>
            <a:ext cx="5035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Portfolio (parte 1)</a:t>
            </a: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24" name="Google Shape;224;p50"/>
          <p:cNvSpPr txBox="1"/>
          <p:nvPr/>
        </p:nvSpPr>
        <p:spPr>
          <a:xfrm>
            <a:off x="2022750" y="1633175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1</a:t>
            </a:r>
            <a:r>
              <a:rPr b="1" lang="es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</a:t>
            </a:r>
            <a:r>
              <a:rPr b="1" i="0" lang="es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b="0" i="0" lang="es" sz="2000" u="none" cap="none" strike="noStrik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Python</a:t>
            </a:r>
            <a:endParaRPr b="0" i="0" sz="1400" u="none" cap="none" strike="noStrike"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5" name="Google Shape;225;p50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59"/>
          <p:cNvPicPr preferRelativeResize="0"/>
          <p:nvPr/>
        </p:nvPicPr>
        <p:blipFill rotWithShape="1">
          <a:blip r:embed="rId4">
            <a:alphaModFix/>
          </a:blip>
          <a:srcRect b="12826" l="3953" r="2131" t="1834"/>
          <a:stretch/>
        </p:blipFill>
        <p:spPr>
          <a:xfrm>
            <a:off x="501675" y="336825"/>
            <a:ext cx="4070315" cy="446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59"/>
          <p:cNvSpPr txBox="1"/>
          <p:nvPr/>
        </p:nvSpPr>
        <p:spPr>
          <a:xfrm>
            <a:off x="4918000" y="158050"/>
            <a:ext cx="39126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1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Modelo Vista Controlador</a:t>
            </a:r>
            <a:endParaRPr i="1" sz="31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25" name="Google Shape;325;p59"/>
          <p:cNvSpPr txBox="1"/>
          <p:nvPr/>
        </p:nvSpPr>
        <p:spPr>
          <a:xfrm>
            <a:off x="4918000" y="1486938"/>
            <a:ext cx="39126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Django se base en el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patrón de diseño web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denominado, modelo vista controlador.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Modelo:</a:t>
            </a: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Maneja los datos.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Vista: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 que el usuario ve.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Controlador: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Interacción entre los datos y lo que ve el usuario. </a:t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60"/>
          <p:cNvSpPr txBox="1"/>
          <p:nvPr/>
        </p:nvSpPr>
        <p:spPr>
          <a:xfrm>
            <a:off x="4859250" y="1546800"/>
            <a:ext cx="3945000" cy="20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Esto nos permite que la aplicación sea </a:t>
            </a:r>
            <a:r>
              <a:rPr lang="es" sz="2000"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más</a:t>
            </a:r>
            <a:r>
              <a:rPr lang="es" sz="2000"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funcional, mantenible, escalable y colaborativa. </a:t>
            </a:r>
            <a:endParaRPr sz="2000"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2" name="Google Shape;332;p60"/>
          <p:cNvSpPr txBox="1"/>
          <p:nvPr/>
        </p:nvSpPr>
        <p:spPr>
          <a:xfrm>
            <a:off x="4443306" y="114950"/>
            <a:ext cx="4776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1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Modelo Vista Controlador</a:t>
            </a:r>
            <a:endParaRPr i="1" sz="31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33" name="Google Shape;33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4" y="0"/>
            <a:ext cx="456431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60"/>
          <p:cNvSpPr txBox="1"/>
          <p:nvPr/>
        </p:nvSpPr>
        <p:spPr>
          <a:xfrm>
            <a:off x="4572000" y="47586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Fuente:</a:t>
            </a:r>
            <a:r>
              <a:rPr lang="es" sz="13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" sz="13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CódigoFacilito</a:t>
            </a:r>
            <a:endParaRPr sz="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61"/>
          <p:cNvSpPr txBox="1"/>
          <p:nvPr/>
        </p:nvSpPr>
        <p:spPr>
          <a:xfrm>
            <a:off x="568050" y="1143900"/>
            <a:ext cx="8007900" cy="20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Este es el patrón de diseño clasico Web para cualquier proyecto web en cualquier lenguaje.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1" name="Google Shape;341;p61"/>
          <p:cNvSpPr txBox="1"/>
          <p:nvPr/>
        </p:nvSpPr>
        <p:spPr>
          <a:xfrm>
            <a:off x="2183556" y="357775"/>
            <a:ext cx="4776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1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Modelo Vista Controlador</a:t>
            </a:r>
            <a:endParaRPr i="1" sz="31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42" name="Google Shape;34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942" y="2379350"/>
            <a:ext cx="4803258" cy="21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61"/>
          <p:cNvSpPr txBox="1"/>
          <p:nvPr/>
        </p:nvSpPr>
        <p:spPr>
          <a:xfrm>
            <a:off x="5899750" y="2682788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Django modifica este patrón por el modelo MTV, Model template, View. </a:t>
            </a:r>
            <a:endParaRPr sz="1800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2"/>
          <p:cNvSpPr txBox="1"/>
          <p:nvPr/>
        </p:nvSpPr>
        <p:spPr>
          <a:xfrm>
            <a:off x="1398000" y="20010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Instalando Django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49" name="Google Shape;349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3"/>
          <p:cNvSpPr txBox="1"/>
          <p:nvPr/>
        </p:nvSpPr>
        <p:spPr>
          <a:xfrm>
            <a:off x="852150" y="1566291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Antes que nada tenemos que tener Python instalado, nosotros ya lo tenemos.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Vamos a la </a:t>
            </a:r>
            <a:r>
              <a:rPr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página</a:t>
            </a:r>
            <a:r>
              <a:rPr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Django: </a:t>
            </a:r>
            <a:r>
              <a:rPr lang="es" sz="1800" u="sng">
                <a:solidFill>
                  <a:schemeClr val="hlink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www.djangoproject.com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Descargamos la </a:t>
            </a:r>
            <a:r>
              <a:rPr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última</a:t>
            </a:r>
            <a:r>
              <a:rPr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anteúltima</a:t>
            </a:r>
            <a:r>
              <a:rPr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versión.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Windows, podemos instalarlo bajo el comando </a:t>
            </a:r>
            <a:r>
              <a:rPr b="1" lang="es" sz="1800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pip install Django</a:t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5" name="Google Shape;355;p63"/>
          <p:cNvSpPr txBox="1"/>
          <p:nvPr/>
        </p:nvSpPr>
        <p:spPr>
          <a:xfrm>
            <a:off x="1738950" y="40440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3500">
                <a:latin typeface="Anton"/>
                <a:ea typeface="Anton"/>
                <a:cs typeface="Anton"/>
                <a:sym typeface="Anton"/>
              </a:rPr>
              <a:t>Instalando Django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56" name="Google Shape;356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4"/>
          <p:cNvSpPr txBox="1"/>
          <p:nvPr/>
        </p:nvSpPr>
        <p:spPr>
          <a:xfrm>
            <a:off x="4731325" y="1734450"/>
            <a:ext cx="392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" sz="1800">
                <a:solidFill>
                  <a:srgbClr val="3CEFAB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1.</a:t>
            </a:r>
            <a:r>
              <a:rPr b="1" lang="es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Desde el cmd o desde la terminal de VCS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" sz="1800">
                <a:solidFill>
                  <a:srgbClr val="3CEFAB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2.</a:t>
            </a:r>
            <a:r>
              <a:rPr b="1"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proceso suele tardar alrededor de 3 a 5 minutos.</a:t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3" name="Google Shape;363;p64"/>
          <p:cNvSpPr txBox="1"/>
          <p:nvPr/>
        </p:nvSpPr>
        <p:spPr>
          <a:xfrm>
            <a:off x="1671825" y="40440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3500">
                <a:latin typeface="Anton"/>
                <a:ea typeface="Anton"/>
                <a:cs typeface="Anton"/>
                <a:sym typeface="Anton"/>
              </a:rPr>
              <a:t>Instalando Django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64" name="Google Shape;364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64"/>
          <p:cNvPicPr preferRelativeResize="0"/>
          <p:nvPr/>
        </p:nvPicPr>
        <p:blipFill rotWithShape="1">
          <a:blip r:embed="rId4">
            <a:alphaModFix/>
          </a:blip>
          <a:srcRect b="64248" l="0" r="0" t="0"/>
          <a:stretch/>
        </p:blipFill>
        <p:spPr>
          <a:xfrm>
            <a:off x="386437" y="1582650"/>
            <a:ext cx="4070326" cy="9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425" y="2933250"/>
            <a:ext cx="4070350" cy="185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5"/>
          <p:cNvSpPr txBox="1"/>
          <p:nvPr/>
        </p:nvSpPr>
        <p:spPr>
          <a:xfrm>
            <a:off x="852150" y="1250191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" sz="1800">
                <a:solidFill>
                  <a:srgbClr val="3CEFAB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3.</a:t>
            </a:r>
            <a:r>
              <a:rPr b="1"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Comprobar que se instalo bien: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" sz="1800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python</a:t>
            </a:r>
            <a:endParaRPr b="1" sz="1800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" sz="1800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import django</a:t>
            </a:r>
            <a:endParaRPr b="1" sz="1800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" sz="1800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django.VERSION </a:t>
            </a:r>
            <a:r>
              <a:rPr b="1" i="0" lang="es" sz="180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1" sz="1800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3" name="Google Shape;373;p65"/>
          <p:cNvSpPr txBox="1"/>
          <p:nvPr/>
        </p:nvSpPr>
        <p:spPr>
          <a:xfrm>
            <a:off x="1657450" y="346925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3500">
                <a:latin typeface="Anton"/>
                <a:ea typeface="Anton"/>
                <a:cs typeface="Anton"/>
                <a:sym typeface="Anton"/>
              </a:rPr>
              <a:t>Instalando Django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74" name="Google Shape;374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5275" y="47458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150" y="2996650"/>
            <a:ext cx="6393474" cy="167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6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Crear proyecto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82" name="Google Shape;382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7"/>
          <p:cNvSpPr txBox="1"/>
          <p:nvPr/>
        </p:nvSpPr>
        <p:spPr>
          <a:xfrm>
            <a:off x="852150" y="2161166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800">
                <a:solidFill>
                  <a:srgbClr val="3CEFAB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1 -</a:t>
            </a:r>
            <a:r>
              <a:rPr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Crear una carpeta, en mi caso, escritorio, </a:t>
            </a:r>
            <a:r>
              <a:rPr lang="es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PythonProyecto1</a:t>
            </a:r>
            <a:endParaRPr sz="1800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800">
                <a:solidFill>
                  <a:srgbClr val="3CEFAB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2- </a:t>
            </a:r>
            <a:r>
              <a:rPr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Iniciar VSC o tu editor ( o incluso cmd) y pararte en esa carpeta.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800">
                <a:solidFill>
                  <a:srgbClr val="3CEFAB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3 -</a:t>
            </a:r>
            <a:r>
              <a:rPr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Escribir </a:t>
            </a:r>
            <a:r>
              <a:rPr b="1" lang="es" sz="1800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django-admin startproject Proyecto1</a:t>
            </a:r>
            <a:endParaRPr b="1" sz="1800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chemeClr val="accent6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“</a:t>
            </a:r>
            <a:r>
              <a:rPr lang="es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Donde Proyecto1 será una nueva carpeta que se creará en PythonProyecto1”</a:t>
            </a:r>
            <a:endParaRPr sz="1800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8" name="Google Shape;388;p67"/>
          <p:cNvSpPr txBox="1"/>
          <p:nvPr/>
        </p:nvSpPr>
        <p:spPr>
          <a:xfrm>
            <a:off x="1738950" y="476225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3500">
                <a:latin typeface="Anton"/>
                <a:ea typeface="Anton"/>
                <a:cs typeface="Anton"/>
                <a:sym typeface="Anton"/>
              </a:rPr>
              <a:t>Pasos para crear nuestro proyecto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89" name="Google Shape;389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4125" y="443225"/>
            <a:ext cx="1055100" cy="10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8"/>
          <p:cNvSpPr txBox="1"/>
          <p:nvPr/>
        </p:nvSpPr>
        <p:spPr>
          <a:xfrm>
            <a:off x="4846275" y="1734450"/>
            <a:ext cx="40788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Hasta acá </a:t>
            </a:r>
            <a:r>
              <a:rPr lang="es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deberíamos</a:t>
            </a:r>
            <a:r>
              <a:rPr lang="es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tener algo así.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7" name="Google Shape;397;p68"/>
          <p:cNvSpPr txBox="1"/>
          <p:nvPr/>
        </p:nvSpPr>
        <p:spPr>
          <a:xfrm>
            <a:off x="1738950" y="346925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3500">
                <a:latin typeface="Anton"/>
                <a:ea typeface="Anton"/>
                <a:cs typeface="Anton"/>
                <a:sym typeface="Anton"/>
              </a:rPr>
              <a:t>Pasos para crear nuestro proyecto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98" name="Google Shape;398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68"/>
          <p:cNvPicPr preferRelativeResize="0"/>
          <p:nvPr/>
        </p:nvPicPr>
        <p:blipFill rotWithShape="1">
          <a:blip r:embed="rId4">
            <a:alphaModFix/>
          </a:blip>
          <a:srcRect b="48733" l="51649" r="20898" t="6979"/>
          <a:stretch/>
        </p:blipFill>
        <p:spPr>
          <a:xfrm>
            <a:off x="493350" y="1539400"/>
            <a:ext cx="4078648" cy="206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350" y="3807475"/>
            <a:ext cx="4078650" cy="1102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1" name="Google Shape;401;p68"/>
          <p:cNvCxnSpPr/>
          <p:nvPr/>
        </p:nvCxnSpPr>
        <p:spPr>
          <a:xfrm flipH="1">
            <a:off x="4296075" y="3864800"/>
            <a:ext cx="1077300" cy="617700"/>
          </a:xfrm>
          <a:prstGeom prst="straightConnector1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2" name="Google Shape;402;p68"/>
          <p:cNvSpPr txBox="1"/>
          <p:nvPr/>
        </p:nvSpPr>
        <p:spPr>
          <a:xfrm>
            <a:off x="5435800" y="3113200"/>
            <a:ext cx="3060000" cy="18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</a:t>
            </a: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on este comando se creará una carpeta y un archivo </a:t>
            </a:r>
            <a:r>
              <a:rPr lang="es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manage</a:t>
            </a: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3" name="Google Shape;403;p68"/>
          <p:cNvCxnSpPr/>
          <p:nvPr/>
        </p:nvCxnSpPr>
        <p:spPr>
          <a:xfrm flipH="1">
            <a:off x="4778925" y="2178200"/>
            <a:ext cx="1077300" cy="617700"/>
          </a:xfrm>
          <a:prstGeom prst="straightConnector1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04" name="Google Shape;404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4700" y="280925"/>
            <a:ext cx="1055100" cy="10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1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RECUERDA PONER A GRABAR LA CLASE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31" name="Google Shape;23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5950" y="3210488"/>
            <a:ext cx="892100" cy="7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9"/>
          <p:cNvSpPr txBox="1"/>
          <p:nvPr/>
        </p:nvSpPr>
        <p:spPr>
          <a:xfrm>
            <a:off x="852150" y="1734441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Manage</a:t>
            </a:r>
            <a:r>
              <a:rPr lang="es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 importante porque nos permite interactuar con los proyectos, con algunos comandos muy simples. Por ejemplo: ayudas,migraciones, testeos, etc. </a:t>
            </a:r>
            <a:endParaRPr sz="1800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 la carpeta </a:t>
            </a:r>
            <a:r>
              <a:rPr b="1" lang="es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Proyecto1</a:t>
            </a:r>
            <a:r>
              <a:rPr lang="es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veremos que hay varios archivos </a:t>
            </a:r>
            <a:r>
              <a:rPr b="1" lang="es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.py.</a:t>
            </a:r>
            <a:endParaRPr b="1" sz="1800">
              <a:solidFill>
                <a:schemeClr val="dk1"/>
              </a:solidFill>
              <a:highlight>
                <a:srgbClr val="3CEFAB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__init__.py</a:t>
            </a:r>
            <a:r>
              <a:rPr lang="es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que sepa que es un paquete, </a:t>
            </a:r>
            <a:r>
              <a:rPr b="1" lang="es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__settings.py</a:t>
            </a:r>
            <a:r>
              <a:rPr lang="es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manipular la configuración, y </a:t>
            </a:r>
            <a:r>
              <a:rPr b="1" lang="es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url/wsgi</a:t>
            </a:r>
            <a:r>
              <a:rPr lang="es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pronto sabremos su uso.</a:t>
            </a:r>
            <a:endParaRPr sz="1800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11" name="Google Shape;411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38" y="3553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70"/>
          <p:cNvSpPr txBox="1"/>
          <p:nvPr/>
        </p:nvSpPr>
        <p:spPr>
          <a:xfrm>
            <a:off x="4094675" y="1734450"/>
            <a:ext cx="4913700" cy="21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" sz="1800">
                <a:solidFill>
                  <a:srgbClr val="3CEFAB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4- </a:t>
            </a: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Nos paramos en nuestro proyecto, </a:t>
            </a:r>
            <a:r>
              <a:rPr lang="es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Proyecto1</a:t>
            </a: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s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cd Proyecto1</a:t>
            </a: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" sz="1800">
                <a:solidFill>
                  <a:srgbClr val="3CEFAB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5- </a:t>
            </a: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Tipeamos </a:t>
            </a:r>
            <a:r>
              <a:rPr b="1" lang="es" sz="1800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python manage.py migrate</a:t>
            </a: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" sz="1800">
                <a:solidFill>
                  <a:srgbClr val="3CEFAB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6-  </a:t>
            </a: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Verificamos con: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" sz="1800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python manage.py runserver</a:t>
            </a:r>
            <a:endParaRPr b="1" sz="1800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8" name="Google Shape;418;p70"/>
          <p:cNvSpPr txBox="1"/>
          <p:nvPr/>
        </p:nvSpPr>
        <p:spPr>
          <a:xfrm>
            <a:off x="1738950" y="36130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3500">
                <a:latin typeface="Anton"/>
                <a:ea typeface="Anton"/>
                <a:cs typeface="Anton"/>
                <a:sym typeface="Anton"/>
              </a:rPr>
              <a:t>Pasos para crear nuestro proyecto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19" name="Google Shape;419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500" y="1734450"/>
            <a:ext cx="3634949" cy="303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6400" y="328300"/>
            <a:ext cx="1055100" cy="10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1"/>
          <p:cNvSpPr txBox="1"/>
          <p:nvPr/>
        </p:nvSpPr>
        <p:spPr>
          <a:xfrm>
            <a:off x="651000" y="2139400"/>
            <a:ext cx="41763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8" name="Google Shape;428;p71"/>
          <p:cNvSpPr txBox="1"/>
          <p:nvPr/>
        </p:nvSpPr>
        <p:spPr>
          <a:xfrm>
            <a:off x="1738950" y="476225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3500">
                <a:latin typeface="Anton"/>
                <a:ea typeface="Anton"/>
                <a:cs typeface="Anton"/>
                <a:sym typeface="Anton"/>
              </a:rPr>
              <a:t>Pasos para crear nuestro proyecto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29" name="Google Shape;429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450" y="2139393"/>
            <a:ext cx="5109924" cy="2266982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71"/>
          <p:cNvSpPr txBox="1"/>
          <p:nvPr/>
        </p:nvSpPr>
        <p:spPr>
          <a:xfrm>
            <a:off x="5646350" y="2623863"/>
            <a:ext cx="3000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¡Tenemos nuestro primer proyecto funcionando! 👏</a:t>
            </a:r>
            <a:endParaRPr>
              <a:highlight>
                <a:srgbClr val="3CEFAB"/>
              </a:highlight>
            </a:endParaRPr>
          </a:p>
        </p:txBody>
      </p:sp>
      <p:sp>
        <p:nvSpPr>
          <p:cNvPr id="432" name="Google Shape;432;p71"/>
          <p:cNvSpPr txBox="1"/>
          <p:nvPr/>
        </p:nvSpPr>
        <p:spPr>
          <a:xfrm>
            <a:off x="195000" y="2029125"/>
            <a:ext cx="5020200" cy="2377200"/>
          </a:xfrm>
          <a:prstGeom prst="rect">
            <a:avLst/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F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33" name="Google Shape;433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6400" y="328300"/>
            <a:ext cx="1055100" cy="10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2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6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i="1" sz="6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3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Nuestro primer view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45" name="Google Shape;445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4"/>
          <p:cNvSpPr/>
          <p:nvPr/>
        </p:nvSpPr>
        <p:spPr>
          <a:xfrm>
            <a:off x="-7800" y="15575"/>
            <a:ext cx="44265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74"/>
          <p:cNvSpPr txBox="1"/>
          <p:nvPr/>
        </p:nvSpPr>
        <p:spPr>
          <a:xfrm>
            <a:off x="4427114" y="1016850"/>
            <a:ext cx="4422000" cy="3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L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o primero que tendremos que hacer es crear un archivo para esta nueva vista o view.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Usualmente se suele llamar </a:t>
            </a: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view.py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, debemos crearlo en la carpeta del proyecto, es decir en la misma ruta que tenemos </a:t>
            </a: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urls, __init__, wsgi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, etc.  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Debería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quedar así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👈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2" name="Google Shape;452;p74"/>
          <p:cNvSpPr txBox="1"/>
          <p:nvPr/>
        </p:nvSpPr>
        <p:spPr>
          <a:xfrm>
            <a:off x="4545239" y="164564"/>
            <a:ext cx="4814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3300">
                <a:latin typeface="Anton"/>
                <a:ea typeface="Anton"/>
                <a:cs typeface="Anton"/>
                <a:sym typeface="Anton"/>
              </a:rPr>
              <a:t>Nuestro primer view</a:t>
            </a:r>
            <a:endParaRPr b="0" i="1" sz="33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53" name="Google Shape;453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845" y="479775"/>
            <a:ext cx="4200725" cy="428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5"/>
          <p:cNvSpPr/>
          <p:nvPr/>
        </p:nvSpPr>
        <p:spPr>
          <a:xfrm>
            <a:off x="-7800" y="15575"/>
            <a:ext cx="2707800" cy="3364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75"/>
          <p:cNvSpPr txBox="1"/>
          <p:nvPr/>
        </p:nvSpPr>
        <p:spPr>
          <a:xfrm>
            <a:off x="2837800" y="1336450"/>
            <a:ext cx="5916600" cy="3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Vamos a nuestro archivo </a:t>
            </a: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views.py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, e importamos los elementos de un </a:t>
            </a: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Response</a:t>
            </a: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de la siguiente manera: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" sz="1800">
                <a:solidFill>
                  <a:schemeClr val="lt1"/>
                </a:solidFill>
                <a:highlight>
                  <a:srgbClr val="999999"/>
                </a:highlight>
                <a:latin typeface="Roboto Mono"/>
                <a:ea typeface="Roboto Mono"/>
                <a:cs typeface="Roboto Mono"/>
                <a:sym typeface="Roboto Mono"/>
              </a:rPr>
              <a:t>from django.http import HttpResponse</a:t>
            </a:r>
            <a:endParaRPr b="1" sz="1800">
              <a:solidFill>
                <a:schemeClr val="lt1"/>
              </a:solidFill>
              <a:highlight>
                <a:srgbClr val="999999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highlight>
                <a:schemeClr val="accent6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highlight>
                <a:schemeClr val="accent6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62" name="Google Shape;462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300" y="1550026"/>
            <a:ext cx="2311600" cy="12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75"/>
          <p:cNvSpPr txBox="1"/>
          <p:nvPr/>
        </p:nvSpPr>
        <p:spPr>
          <a:xfrm>
            <a:off x="4545239" y="164564"/>
            <a:ext cx="4814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3300">
                <a:latin typeface="Anton"/>
                <a:ea typeface="Anton"/>
                <a:cs typeface="Anton"/>
                <a:sym typeface="Anton"/>
              </a:rPr>
              <a:t>Nuestro primer view</a:t>
            </a:r>
            <a:endParaRPr b="0" i="1" sz="33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65" name="Google Shape;465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6"/>
          <p:cNvSpPr txBox="1"/>
          <p:nvPr/>
        </p:nvSpPr>
        <p:spPr>
          <a:xfrm>
            <a:off x="3133400" y="1073725"/>
            <a:ext cx="5563500" cy="3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800"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Luego iniciamos creando nuestra primer vista, por medio</a:t>
            </a:r>
            <a:endParaRPr sz="1800"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800"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 un método que recibe como parámetro la </a:t>
            </a:r>
            <a:r>
              <a:rPr b="1" lang="es" sz="1800"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request</a:t>
            </a:r>
            <a:r>
              <a:rPr lang="es" sz="1800"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nos da</a:t>
            </a:r>
            <a:endParaRPr sz="1800"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800"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 resultado un </a:t>
            </a:r>
            <a:r>
              <a:rPr b="1" lang="es" sz="1800"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response</a:t>
            </a:r>
            <a:r>
              <a:rPr lang="es" sz="1800"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800"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" sz="1500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def saludo(request):</a:t>
            </a:r>
            <a:endParaRPr b="1" sz="1500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" sz="1500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	return HttpResponse(“Hola Django - Coder”)</a:t>
            </a:r>
            <a:endParaRPr b="1" sz="1500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71" name="Google Shape;471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76"/>
          <p:cNvSpPr/>
          <p:nvPr/>
        </p:nvSpPr>
        <p:spPr>
          <a:xfrm>
            <a:off x="-7800" y="15575"/>
            <a:ext cx="2924400" cy="3935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3" name="Google Shape;47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300" y="1550026"/>
            <a:ext cx="2445400" cy="127792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76"/>
          <p:cNvSpPr txBox="1"/>
          <p:nvPr/>
        </p:nvSpPr>
        <p:spPr>
          <a:xfrm>
            <a:off x="4545239" y="164564"/>
            <a:ext cx="4814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3300">
                <a:latin typeface="Anton"/>
                <a:ea typeface="Anton"/>
                <a:cs typeface="Anton"/>
                <a:sym typeface="Anton"/>
              </a:rPr>
              <a:t>Nuestro primer view</a:t>
            </a:r>
            <a:endParaRPr b="0" i="1" sz="33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75" name="Google Shape;475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7"/>
          <p:cNvSpPr txBox="1"/>
          <p:nvPr/>
        </p:nvSpPr>
        <p:spPr>
          <a:xfrm>
            <a:off x="1041123" y="1240675"/>
            <a:ext cx="68214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Listo, ahora solo necesitamos avisarle a Python y Django cual será la URL que nos llevará a la vista que creamos. Eso lo hacemos en el archivo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urls.py.</a:t>
            </a:r>
            <a:endParaRPr b="1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81" name="Google Shape;481;p77"/>
          <p:cNvSpPr txBox="1"/>
          <p:nvPr/>
        </p:nvSpPr>
        <p:spPr>
          <a:xfrm>
            <a:off x="1618763" y="337675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3400">
                <a:latin typeface="Anton"/>
                <a:ea typeface="Anton"/>
                <a:cs typeface="Anton"/>
                <a:sym typeface="Anton"/>
              </a:rPr>
              <a:t>Nuestro primer view</a:t>
            </a:r>
            <a:endParaRPr b="0" i="1" sz="34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82" name="Google Shape;482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2125" y="2915272"/>
            <a:ext cx="6959376" cy="16746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4" name="Google Shape;484;p77"/>
          <p:cNvSpPr/>
          <p:nvPr/>
        </p:nvSpPr>
        <p:spPr>
          <a:xfrm>
            <a:off x="1037400" y="3240900"/>
            <a:ext cx="2423100" cy="2268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77"/>
          <p:cNvSpPr/>
          <p:nvPr/>
        </p:nvSpPr>
        <p:spPr>
          <a:xfrm>
            <a:off x="1291325" y="3908375"/>
            <a:ext cx="1791900" cy="2268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6" name="Google Shape;486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8"/>
          <p:cNvSpPr txBox="1"/>
          <p:nvPr/>
        </p:nvSpPr>
        <p:spPr>
          <a:xfrm>
            <a:off x="972125" y="1326750"/>
            <a:ext cx="69594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esto debemos primero importar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Proyecto1.views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generar el vínculo entre una url y la vista, nos debería quedar así: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92" name="Google Shape;492;p78"/>
          <p:cNvSpPr txBox="1"/>
          <p:nvPr/>
        </p:nvSpPr>
        <p:spPr>
          <a:xfrm>
            <a:off x="1618763" y="33765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3400">
                <a:latin typeface="Anton"/>
                <a:ea typeface="Anton"/>
                <a:cs typeface="Anton"/>
                <a:sym typeface="Anton"/>
              </a:rPr>
              <a:t>Nuestro primer view</a:t>
            </a:r>
            <a:endParaRPr b="0" i="1" sz="34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93" name="Google Shape;493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2125" y="2915272"/>
            <a:ext cx="6959376" cy="16746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5" name="Google Shape;495;p78"/>
          <p:cNvSpPr/>
          <p:nvPr/>
        </p:nvSpPr>
        <p:spPr>
          <a:xfrm>
            <a:off x="1037400" y="3240900"/>
            <a:ext cx="2423100" cy="2268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78"/>
          <p:cNvSpPr/>
          <p:nvPr/>
        </p:nvSpPr>
        <p:spPr>
          <a:xfrm>
            <a:off x="1291325" y="3908375"/>
            <a:ext cx="1791900" cy="2268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7" name="Google Shape;497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2"/>
          <p:cNvSpPr txBox="1"/>
          <p:nvPr/>
        </p:nvSpPr>
        <p:spPr>
          <a:xfrm>
            <a:off x="3979775" y="1134750"/>
            <a:ext cx="46248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Realizar los comandos básicos de Django.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Utilizar MVC creando primeras vistas.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Aplicar el uso de templates.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38" name="Google Shape;23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52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DE LA CLASE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40" name="Google Shape;240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9"/>
          <p:cNvSpPr txBox="1"/>
          <p:nvPr/>
        </p:nvSpPr>
        <p:spPr>
          <a:xfrm>
            <a:off x="852150" y="1566291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Solo resta probar que funcione lo que hicimos 👀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b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Para esto nos apoyamos en lo visto anteriormente y arrancamos el servidor de la siguiente manera: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" sz="1900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python manage.py runserver</a:t>
            </a:r>
            <a:endParaRPr b="1" sz="1900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highlight>
                <a:schemeClr val="accent6"/>
              </a:highlight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3" name="Google Shape;503;p79"/>
          <p:cNvSpPr txBox="1"/>
          <p:nvPr/>
        </p:nvSpPr>
        <p:spPr>
          <a:xfrm>
            <a:off x="1738950" y="37565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3500">
                <a:latin typeface="Anton"/>
                <a:ea typeface="Anton"/>
                <a:cs typeface="Anton"/>
                <a:sym typeface="Anton"/>
              </a:rPr>
              <a:t>Nuestro primer view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04" name="Google Shape;504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0"/>
          <p:cNvSpPr txBox="1"/>
          <p:nvPr/>
        </p:nvSpPr>
        <p:spPr>
          <a:xfrm>
            <a:off x="852150" y="1566291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Luego entramos a:   </a:t>
            </a:r>
            <a:r>
              <a:rPr lang="es" sz="1800" u="sng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http://127.0.0.1:8000/saludo/</a:t>
            </a:r>
            <a:endParaRPr sz="1800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chemeClr val="accent6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Ya podemos ver nuestra primer página, o mejor dicho nuestra vista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11" name="Google Shape;511;p80"/>
          <p:cNvSpPr txBox="1"/>
          <p:nvPr/>
        </p:nvSpPr>
        <p:spPr>
          <a:xfrm>
            <a:off x="1738950" y="37565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3500">
                <a:latin typeface="Anton"/>
                <a:ea typeface="Anton"/>
                <a:cs typeface="Anton"/>
                <a:sym typeface="Anton"/>
              </a:rPr>
              <a:t>Nuestro primer view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12" name="Google Shape;512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4450" y="2894150"/>
            <a:ext cx="5280150" cy="193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-4">
            <a:off x="7044776" y="2974026"/>
            <a:ext cx="1247075" cy="1106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8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81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Agregar otra view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21" name="Google Shape;521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82"/>
          <p:cNvSpPr txBox="1"/>
          <p:nvPr/>
        </p:nvSpPr>
        <p:spPr>
          <a:xfrm>
            <a:off x="852150" y="1141266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Hagamos lo mismo para ver lo sencillo que ha sido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27" name="Google Shape;527;p82"/>
          <p:cNvSpPr txBox="1"/>
          <p:nvPr/>
        </p:nvSpPr>
        <p:spPr>
          <a:xfrm>
            <a:off x="1738950" y="25275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3500">
                <a:latin typeface="Anton"/>
                <a:ea typeface="Anton"/>
                <a:cs typeface="Anton"/>
                <a:sym typeface="Anton"/>
              </a:rPr>
              <a:t>Agregar otra view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28" name="Google Shape;528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975" y="2082575"/>
            <a:ext cx="3504291" cy="197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9300" y="2100950"/>
            <a:ext cx="3504300" cy="1956216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82"/>
          <p:cNvSpPr/>
          <p:nvPr/>
        </p:nvSpPr>
        <p:spPr>
          <a:xfrm>
            <a:off x="545875" y="3126875"/>
            <a:ext cx="3454500" cy="580500"/>
          </a:xfrm>
          <a:prstGeom prst="rect">
            <a:avLst/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82"/>
          <p:cNvSpPr/>
          <p:nvPr/>
        </p:nvSpPr>
        <p:spPr>
          <a:xfrm>
            <a:off x="4708225" y="3589175"/>
            <a:ext cx="2502900" cy="226800"/>
          </a:xfrm>
          <a:prstGeom prst="rect">
            <a:avLst/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82"/>
          <p:cNvSpPr/>
          <p:nvPr/>
        </p:nvSpPr>
        <p:spPr>
          <a:xfrm>
            <a:off x="6855675" y="2458350"/>
            <a:ext cx="957600" cy="226800"/>
          </a:xfrm>
          <a:prstGeom prst="rect">
            <a:avLst/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4" name="Google Shape;534;p82"/>
          <p:cNvCxnSpPr/>
          <p:nvPr/>
        </p:nvCxnSpPr>
        <p:spPr>
          <a:xfrm rot="10800000">
            <a:off x="1813825" y="3589200"/>
            <a:ext cx="686100" cy="1022700"/>
          </a:xfrm>
          <a:prstGeom prst="straightConnector1">
            <a:avLst/>
          </a:prstGeom>
          <a:noFill/>
          <a:ln cap="flat" cmpd="sng" w="19050">
            <a:solidFill>
              <a:srgbClr val="3CEFA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5" name="Google Shape;535;p82"/>
          <p:cNvSpPr txBox="1"/>
          <p:nvPr/>
        </p:nvSpPr>
        <p:spPr>
          <a:xfrm>
            <a:off x="2637950" y="4448225"/>
            <a:ext cx="3698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poner </a:t>
            </a:r>
            <a:r>
              <a:rPr lang="es" sz="16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comandos HTML 😎</a:t>
            </a:r>
            <a:endParaRPr sz="1600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36" name="Google Shape;536;p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3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Pasaje de parámetros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42" name="Google Shape;542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4"/>
          <p:cNvSpPr txBox="1"/>
          <p:nvPr/>
        </p:nvSpPr>
        <p:spPr>
          <a:xfrm>
            <a:off x="852150" y="1896741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Muchas veces queremos mostrar en una vista el resultado de algún proceso interno realizado en Python, esto es básicamente </a:t>
            </a: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enviar parametros por medio de la vista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800"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Veamos cómo se hace, es muy simple y parecido a la anterior. </a:t>
            </a:r>
            <a:endParaRPr sz="1800"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48" name="Google Shape;548;p84"/>
          <p:cNvSpPr txBox="1"/>
          <p:nvPr/>
        </p:nvSpPr>
        <p:spPr>
          <a:xfrm>
            <a:off x="1671825" y="74920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4500">
                <a:latin typeface="Anton"/>
                <a:ea typeface="Anton"/>
                <a:cs typeface="Anton"/>
                <a:sym typeface="Anton"/>
              </a:rPr>
              <a:t>¿Qué es? </a:t>
            </a:r>
            <a:endParaRPr b="0" i="1" sz="4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49" name="Google Shape;549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9263" y="4252725"/>
            <a:ext cx="671226" cy="67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85"/>
          <p:cNvSpPr txBox="1"/>
          <p:nvPr/>
        </p:nvSpPr>
        <p:spPr>
          <a:xfrm>
            <a:off x="852150" y="1566291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56" name="Google Shape;556;p85"/>
          <p:cNvSpPr txBox="1"/>
          <p:nvPr/>
        </p:nvSpPr>
        <p:spPr>
          <a:xfrm>
            <a:off x="3003458" y="215425"/>
            <a:ext cx="3137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4500">
                <a:latin typeface="Anton"/>
                <a:ea typeface="Anton"/>
                <a:cs typeface="Anton"/>
                <a:sym typeface="Anton"/>
              </a:rPr>
              <a:t>Ejemplo</a:t>
            </a:r>
            <a:endParaRPr b="0" i="1" sz="4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57" name="Google Shape;557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075" y="3240900"/>
            <a:ext cx="3781225" cy="15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075" y="1343038"/>
            <a:ext cx="4003425" cy="160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4002" y="3311575"/>
            <a:ext cx="4060447" cy="1281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85"/>
          <p:cNvSpPr txBox="1"/>
          <p:nvPr/>
        </p:nvSpPr>
        <p:spPr>
          <a:xfrm>
            <a:off x="5433175" y="1368738"/>
            <a:ext cx="30000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Así es el proceso de creación de una nueva vista que muestra </a:t>
            </a:r>
            <a:r>
              <a:rPr lang="es" sz="20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DíaDeHoy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62" name="Google Shape;562;p8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6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Parámetros</a:t>
            </a: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 desde la url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68" name="Google Shape;568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87"/>
          <p:cNvSpPr txBox="1"/>
          <p:nvPr/>
        </p:nvSpPr>
        <p:spPr>
          <a:xfrm>
            <a:off x="852150" y="1152275"/>
            <a:ext cx="72294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 vista puede trabajar sobre algún dato que nos enviar por </a:t>
            </a:r>
            <a:r>
              <a:rPr lang="es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url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veamos cómo funciona así la respuesta aparece sola: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74" name="Google Shape;574;p87"/>
          <p:cNvSpPr txBox="1"/>
          <p:nvPr/>
        </p:nvSpPr>
        <p:spPr>
          <a:xfrm>
            <a:off x="1125875" y="249625"/>
            <a:ext cx="650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4500">
                <a:latin typeface="Anton"/>
                <a:ea typeface="Anton"/>
                <a:cs typeface="Anton"/>
                <a:sym typeface="Anton"/>
              </a:rPr>
              <a:t>¿Qué es?</a:t>
            </a:r>
            <a:endParaRPr b="0" i="1" sz="4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75" name="Google Shape;575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913" y="2120050"/>
            <a:ext cx="3619975" cy="11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684" y="3331625"/>
            <a:ext cx="2608015" cy="15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4700" y="2897088"/>
            <a:ext cx="3724275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87"/>
          <p:cNvSpPr/>
          <p:nvPr/>
        </p:nvSpPr>
        <p:spPr>
          <a:xfrm>
            <a:off x="6826650" y="3121425"/>
            <a:ext cx="1254900" cy="3306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87"/>
          <p:cNvSpPr/>
          <p:nvPr/>
        </p:nvSpPr>
        <p:spPr>
          <a:xfrm>
            <a:off x="1671825" y="2171775"/>
            <a:ext cx="417600" cy="2268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87"/>
          <p:cNvSpPr/>
          <p:nvPr/>
        </p:nvSpPr>
        <p:spPr>
          <a:xfrm>
            <a:off x="2020100" y="4253900"/>
            <a:ext cx="417600" cy="2268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87"/>
          <p:cNvSpPr/>
          <p:nvPr/>
        </p:nvSpPr>
        <p:spPr>
          <a:xfrm>
            <a:off x="4744700" y="3938725"/>
            <a:ext cx="417600" cy="2268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3" name="Google Shape;583;p8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8"/>
          <p:cNvSpPr txBox="1"/>
          <p:nvPr/>
        </p:nvSpPr>
        <p:spPr>
          <a:xfrm>
            <a:off x="809552" y="2556000"/>
            <a:ext cx="752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¿EN QUÉ AÑO NACISTE?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Calcular el año de nacimiento</a:t>
            </a: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89" name="Google Shape;589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3"/>
          <p:cNvSpPr/>
          <p:nvPr/>
        </p:nvSpPr>
        <p:spPr>
          <a:xfrm>
            <a:off x="1243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53"/>
          <p:cNvSpPr/>
          <p:nvPr/>
        </p:nvSpPr>
        <p:spPr>
          <a:xfrm>
            <a:off x="3626850" y="1163625"/>
            <a:ext cx="2157900" cy="31386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53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9" name="Google Shape;249;p53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0" name="Google Shape;250;p53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1" name="Google Shape;251;p53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2" name="Google Shape;252;p53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3" name="Google Shape;253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53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5" name="Google Shape;255;p53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6" name="Google Shape;256;p53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7" name="Google Shape;257;p53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8" name="Google Shape;258;p53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9" name="Google Shape;259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53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1" name="Google Shape;261;p53"/>
          <p:cNvSpPr/>
          <p:nvPr/>
        </p:nvSpPr>
        <p:spPr>
          <a:xfrm>
            <a:off x="6162175" y="13242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/>
              <a:t>Clase 18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53"/>
          <p:cNvSpPr txBox="1"/>
          <p:nvPr/>
        </p:nvSpPr>
        <p:spPr>
          <a:xfrm>
            <a:off x="14260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s">
                <a:latin typeface="Helvetica Neue"/>
                <a:ea typeface="Helvetica Neue"/>
                <a:cs typeface="Helvetica Neue"/>
                <a:sym typeface="Helvetica Neue"/>
              </a:rPr>
              <a:t>16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63" name="Google Shape;263;p53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4" name="Google Shape;264;p53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5" name="Google Shape;265;p53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6" name="Google Shape;266;p53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67" name="Google Shape;267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53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69" name="Google Shape;269;p53"/>
          <p:cNvSpPr txBox="1"/>
          <p:nvPr/>
        </p:nvSpPr>
        <p:spPr>
          <a:xfrm>
            <a:off x="14202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Git - GitHub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0" name="Google Shape;270;p53"/>
          <p:cNvSpPr txBox="1"/>
          <p:nvPr/>
        </p:nvSpPr>
        <p:spPr>
          <a:xfrm>
            <a:off x="37882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s">
                <a:latin typeface="Helvetica Neue"/>
                <a:ea typeface="Helvetica Neue"/>
                <a:cs typeface="Helvetica Neue"/>
                <a:sym typeface="Helvetica Neue"/>
              </a:rPr>
              <a:t>17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1" name="Google Shape;271;p53"/>
          <p:cNvSpPr txBox="1"/>
          <p:nvPr/>
        </p:nvSpPr>
        <p:spPr>
          <a:xfrm>
            <a:off x="37824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2" name="Google Shape;272;p53"/>
          <p:cNvSpPr txBox="1"/>
          <p:nvPr/>
        </p:nvSpPr>
        <p:spPr>
          <a:xfrm>
            <a:off x="4150225" y="3013000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3" name="Google Shape;273;p53"/>
          <p:cNvSpPr txBox="1"/>
          <p:nvPr/>
        </p:nvSpPr>
        <p:spPr>
          <a:xfrm>
            <a:off x="1788025" y="2555800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" sz="700">
                <a:latin typeface="Helvetica Neue Light"/>
                <a:ea typeface="Helvetica Neue Light"/>
                <a:cs typeface="Helvetica Neue Light"/>
                <a:sym typeface="Helvetica Neue Light"/>
              </a:rPr>
              <a:t>GITHUB</a:t>
            </a:r>
            <a:endParaRPr i="0" sz="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4" name="Google Shape;274;p53"/>
          <p:cNvSpPr txBox="1"/>
          <p:nvPr/>
        </p:nvSpPr>
        <p:spPr>
          <a:xfrm>
            <a:off x="3774275" y="1756175"/>
            <a:ext cx="18198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Django </a:t>
            </a:r>
            <a:r>
              <a:rPr b="1" lang="e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Portfolio (parte 1)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5" name="Google Shape;275;p53"/>
          <p:cNvSpPr txBox="1"/>
          <p:nvPr/>
        </p:nvSpPr>
        <p:spPr>
          <a:xfrm>
            <a:off x="4229700" y="2541075"/>
            <a:ext cx="1596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¿EN QUÉ AÑO NACISTE?</a:t>
            </a:r>
            <a:endParaRPr sz="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76" name="Google Shape;276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76175" y="2533736"/>
            <a:ext cx="307150" cy="30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17500" y="2942507"/>
            <a:ext cx="424500" cy="42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53"/>
          <p:cNvSpPr txBox="1"/>
          <p:nvPr/>
        </p:nvSpPr>
        <p:spPr>
          <a:xfrm>
            <a:off x="4285350" y="3007963"/>
            <a:ext cx="1596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TEMPLATE</a:t>
            </a:r>
            <a:endParaRPr sz="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79" name="Google Shape;279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94698" y="2469662"/>
            <a:ext cx="424500" cy="42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53"/>
          <p:cNvSpPr txBox="1"/>
          <p:nvPr/>
        </p:nvSpPr>
        <p:spPr>
          <a:xfrm>
            <a:off x="6179400" y="1759713"/>
            <a:ext cx="18198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Django - Portfolio (parte 2)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1" name="Google Shape;281;p53"/>
          <p:cNvSpPr txBox="1"/>
          <p:nvPr/>
        </p:nvSpPr>
        <p:spPr>
          <a:xfrm>
            <a:off x="6539080" y="2541075"/>
            <a:ext cx="1596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AGREGANDO CARGADORES</a:t>
            </a:r>
            <a:endParaRPr sz="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82" name="Google Shape;282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85555" y="2533736"/>
            <a:ext cx="307150" cy="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53"/>
          <p:cNvSpPr txBox="1"/>
          <p:nvPr/>
        </p:nvSpPr>
        <p:spPr>
          <a:xfrm>
            <a:off x="6539080" y="2960575"/>
            <a:ext cx="1596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NUESTRO PRIMER MVT</a:t>
            </a:r>
            <a:endParaRPr sz="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84" name="Google Shape;284;p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99198" y="2983650"/>
            <a:ext cx="307150" cy="3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89"/>
          <p:cNvSpPr txBox="1"/>
          <p:nvPr/>
        </p:nvSpPr>
        <p:spPr>
          <a:xfrm>
            <a:off x="2183550" y="718875"/>
            <a:ext cx="47769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i="1" lang="es" sz="2600">
                <a:latin typeface="Anton"/>
                <a:ea typeface="Anton"/>
                <a:cs typeface="Anton"/>
                <a:sym typeface="Anton"/>
              </a:rPr>
              <a:t>¿En qué año naciste?</a:t>
            </a:r>
            <a:endParaRPr b="0" i="1" sz="2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96" name="Google Shape;596;p89"/>
          <p:cNvSpPr txBox="1"/>
          <p:nvPr/>
        </p:nvSpPr>
        <p:spPr>
          <a:xfrm>
            <a:off x="938100" y="2878075"/>
            <a:ext cx="7267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Enviar por parametro tu edad y calcular el año de nacimiento (más o menos uno, para no entrar con los meses). 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i="1"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97" name="Google Shape;597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7620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90"/>
          <p:cNvSpPr txBox="1"/>
          <p:nvPr/>
        </p:nvSpPr>
        <p:spPr>
          <a:xfrm>
            <a:off x="1398000" y="16561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Plantillas Django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91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Plantillas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09" name="Google Shape;609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92"/>
          <p:cNvSpPr txBox="1"/>
          <p:nvPr/>
        </p:nvSpPr>
        <p:spPr>
          <a:xfrm>
            <a:off x="888300" y="1355600"/>
            <a:ext cx="73674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Son archivos que nos permiten separar la vista de la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estética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es decir guardar en un archivo separado de todo lo que guardabamos en “documento”, para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así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enviar por la </a:t>
            </a:r>
            <a:r>
              <a:rPr b="1" lang="es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HttpsResponse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Entonces, ¿podríamos decir que así se crea un </a:t>
            </a:r>
            <a:r>
              <a:rPr lang="es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template</a:t>
            </a:r>
            <a:r>
              <a:rPr lang="es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? 😏</a:t>
            </a:r>
            <a:endParaRPr sz="1800">
              <a:solidFill>
                <a:schemeClr val="dk1"/>
              </a:solidFill>
              <a:highlight>
                <a:srgbClr val="3CEFAB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45720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¡Exacto! 👏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45720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Recordemos que Django se basaba en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Modelo,Vista, Template.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15" name="Google Shape;615;p92"/>
          <p:cNvSpPr txBox="1"/>
          <p:nvPr/>
        </p:nvSpPr>
        <p:spPr>
          <a:xfrm>
            <a:off x="1738950" y="501325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3500">
                <a:latin typeface="Anton"/>
                <a:ea typeface="Anton"/>
                <a:cs typeface="Anton"/>
                <a:sym typeface="Anton"/>
              </a:rPr>
              <a:t>¿Qué son?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16" name="Google Shape;616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93"/>
          <p:cNvSpPr txBox="1"/>
          <p:nvPr/>
        </p:nvSpPr>
        <p:spPr>
          <a:xfrm>
            <a:off x="597750" y="2001575"/>
            <a:ext cx="7948500" cy="22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TEMPLATE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Creando nuestro primer template</a:t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br>
              <a:rPr b="1" i="0" lang="e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TIEMPO: </a:t>
            </a:r>
            <a:r>
              <a:rPr b="1" lang="es" sz="2000">
                <a:latin typeface="Helvetica Neue"/>
                <a:ea typeface="Helvetica Neue"/>
                <a:cs typeface="Helvetica Neue"/>
                <a:sym typeface="Helvetica Neue"/>
              </a:rPr>
              <a:t>20 </a:t>
            </a:r>
            <a:r>
              <a:rPr b="1" i="0" lang="e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</a:t>
            </a:r>
            <a:endParaRPr b="1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22" name="Google Shape;622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25" y="607987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94"/>
          <p:cNvSpPr txBox="1"/>
          <p:nvPr/>
        </p:nvSpPr>
        <p:spPr>
          <a:xfrm>
            <a:off x="658875" y="310500"/>
            <a:ext cx="4776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i="1" lang="es" sz="2600">
                <a:latin typeface="Anton"/>
                <a:ea typeface="Anton"/>
                <a:cs typeface="Anton"/>
                <a:sym typeface="Anton"/>
              </a:rPr>
              <a:t>template</a:t>
            </a:r>
            <a:endParaRPr b="0" i="1" sz="2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29" name="Google Shape;629;p94"/>
          <p:cNvSpPr txBox="1"/>
          <p:nvPr/>
        </p:nvSpPr>
        <p:spPr>
          <a:xfrm>
            <a:off x="569550" y="989725"/>
            <a:ext cx="80049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Consigna: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Vamos a crear nuestro primer template.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Esto necesitará de un </a:t>
            </a:r>
            <a:r>
              <a:rPr lang="es" sz="16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“template”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propiamente dicho, es decir lo que se muestra. Además necesitaremos un </a:t>
            </a:r>
            <a:r>
              <a:rPr lang="es" sz="16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“contexto”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esto es para manejar contenido que cambia, por ejemplo nuestro nombre en el ejercicio anterior. Y por último crear un </a:t>
            </a:r>
            <a:r>
              <a:rPr lang="es" sz="16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“render”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decir una transformación a pagina web. 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s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NOTA: usaremos los breakouts rooms. </a:t>
            </a:r>
            <a:r>
              <a:rPr b="1" lang="es">
                <a:solidFill>
                  <a:schemeClr val="dk1"/>
                </a:solidFill>
              </a:rPr>
              <a:t>El tutor/a tendrá el rol de facilitador/a.</a:t>
            </a:r>
            <a:endParaRPr b="1" i="0" sz="15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30" name="Google Shape;630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1750" y="4746400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0312" y="7585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95"/>
          <p:cNvSpPr/>
          <p:nvPr/>
        </p:nvSpPr>
        <p:spPr>
          <a:xfrm>
            <a:off x="-7800" y="15575"/>
            <a:ext cx="44265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95"/>
          <p:cNvSpPr txBox="1"/>
          <p:nvPr/>
        </p:nvSpPr>
        <p:spPr>
          <a:xfrm>
            <a:off x="4784529" y="1353450"/>
            <a:ext cx="36486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"/>
              <a:buAutoNum type="arabicParenR"/>
            </a:pP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Dentro del proyecto creamos una carpeta que se puede llamar plantillas.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"/>
              <a:buAutoNum type="arabicParenR"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Dentro de esa nueva carpeta creamos un archivo </a:t>
            </a:r>
            <a:r>
              <a:rPr lang="es" sz="20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template1.html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95"/>
          <p:cNvSpPr txBox="1"/>
          <p:nvPr/>
        </p:nvSpPr>
        <p:spPr>
          <a:xfrm>
            <a:off x="4650575" y="402200"/>
            <a:ext cx="3306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3400">
                <a:latin typeface="Anton"/>
                <a:ea typeface="Anton"/>
                <a:cs typeface="Anton"/>
                <a:sym typeface="Anton"/>
              </a:rPr>
              <a:t>Paso a paso</a:t>
            </a:r>
            <a:endParaRPr b="0" i="1" sz="34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39" name="Google Shape;639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95"/>
          <p:cNvPicPr preferRelativeResize="0"/>
          <p:nvPr/>
        </p:nvPicPr>
        <p:blipFill rotWithShape="1">
          <a:blip r:embed="rId4">
            <a:alphaModFix/>
          </a:blip>
          <a:srcRect b="74400" l="49999" r="39228" t="0"/>
          <a:stretch/>
        </p:blipFill>
        <p:spPr>
          <a:xfrm>
            <a:off x="642500" y="726500"/>
            <a:ext cx="3056676" cy="19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7122" y="3898301"/>
            <a:ext cx="3104381" cy="806875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95"/>
          <p:cNvSpPr txBox="1"/>
          <p:nvPr/>
        </p:nvSpPr>
        <p:spPr>
          <a:xfrm>
            <a:off x="185300" y="333675"/>
            <a:ext cx="4305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3CEFAB"/>
                </a:solidFill>
              </a:rPr>
              <a:t>1)</a:t>
            </a:r>
            <a:endParaRPr b="1">
              <a:solidFill>
                <a:srgbClr val="3CEFAB"/>
              </a:solidFill>
            </a:endParaRPr>
          </a:p>
        </p:txBody>
      </p:sp>
      <p:sp>
        <p:nvSpPr>
          <p:cNvPr id="644" name="Google Shape;644;p95"/>
          <p:cNvSpPr txBox="1"/>
          <p:nvPr/>
        </p:nvSpPr>
        <p:spPr>
          <a:xfrm>
            <a:off x="148075" y="3533200"/>
            <a:ext cx="4305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3CEFAB"/>
                </a:solidFill>
              </a:rPr>
              <a:t>2</a:t>
            </a:r>
            <a:r>
              <a:rPr b="1" lang="es">
                <a:solidFill>
                  <a:srgbClr val="3CEFAB"/>
                </a:solidFill>
              </a:rPr>
              <a:t>)</a:t>
            </a:r>
            <a:endParaRPr b="1">
              <a:solidFill>
                <a:srgbClr val="3CEFAB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96"/>
          <p:cNvSpPr txBox="1"/>
          <p:nvPr/>
        </p:nvSpPr>
        <p:spPr>
          <a:xfrm>
            <a:off x="500500" y="1205925"/>
            <a:ext cx="7967100" cy="14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3)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Dentro de </a:t>
            </a:r>
            <a:r>
              <a:rPr lang="es" sz="20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template1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escribimos </a:t>
            </a:r>
            <a:r>
              <a:rPr lang="es" sz="20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html:5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apretamos enter.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crea automáticamente un esqueleto.</a:t>
            </a:r>
            <a:endParaRPr/>
          </a:p>
        </p:txBody>
      </p:sp>
      <p:sp>
        <p:nvSpPr>
          <p:cNvPr id="650" name="Google Shape;650;p96"/>
          <p:cNvSpPr txBox="1"/>
          <p:nvPr/>
        </p:nvSpPr>
        <p:spPr>
          <a:xfrm>
            <a:off x="2667550" y="278275"/>
            <a:ext cx="3306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3400">
                <a:latin typeface="Anton"/>
                <a:ea typeface="Anton"/>
                <a:cs typeface="Anton"/>
                <a:sym typeface="Anton"/>
              </a:rPr>
              <a:t>Paso a paso</a:t>
            </a:r>
            <a:endParaRPr b="0" i="1" sz="34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51" name="Google Shape;651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4075" y="2970650"/>
            <a:ext cx="4583450" cy="131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97"/>
          <p:cNvSpPr/>
          <p:nvPr/>
        </p:nvSpPr>
        <p:spPr>
          <a:xfrm>
            <a:off x="-7800" y="15575"/>
            <a:ext cx="52215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97"/>
          <p:cNvSpPr txBox="1"/>
          <p:nvPr/>
        </p:nvSpPr>
        <p:spPr>
          <a:xfrm>
            <a:off x="4028050" y="1129725"/>
            <a:ext cx="4515600" cy="29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4) 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Dentro de </a:t>
            </a:r>
            <a:r>
              <a:rPr lang="es" sz="20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&lt;body&gt; &lt;/body&gt;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escribimos lo que queremos que se vea en nuestra página web.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97"/>
          <p:cNvSpPr txBox="1"/>
          <p:nvPr/>
        </p:nvSpPr>
        <p:spPr>
          <a:xfrm>
            <a:off x="5088025" y="228700"/>
            <a:ext cx="3306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3400">
                <a:latin typeface="Anton"/>
                <a:ea typeface="Anton"/>
                <a:cs typeface="Anton"/>
                <a:sym typeface="Anton"/>
              </a:rPr>
              <a:t>Paso a paso</a:t>
            </a:r>
            <a:endParaRPr b="0" i="1" sz="34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61" name="Google Shape;661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750" y="228700"/>
            <a:ext cx="4834201" cy="249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750" y="2949925"/>
            <a:ext cx="3830300" cy="204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98"/>
          <p:cNvSpPr/>
          <p:nvPr/>
        </p:nvSpPr>
        <p:spPr>
          <a:xfrm>
            <a:off x="-7800" y="15575"/>
            <a:ext cx="51747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98"/>
          <p:cNvSpPr txBox="1"/>
          <p:nvPr/>
        </p:nvSpPr>
        <p:spPr>
          <a:xfrm>
            <a:off x="4028050" y="1129725"/>
            <a:ext cx="4515600" cy="29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r>
              <a:rPr b="1" lang="es" sz="2000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r>
              <a:rPr lang="es" sz="2000">
                <a:solidFill>
                  <a:srgbClr val="3CEFA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a-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Llamamos a </a:t>
            </a:r>
            <a:r>
              <a:rPr b="1" lang="e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template1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desde una nueva vista (</a:t>
            </a:r>
            <a:r>
              <a:rPr lang="es" sz="2000">
                <a:solidFill>
                  <a:schemeClr val="dk1"/>
                </a:solidFill>
                <a:highlight>
                  <a:srgbClr val="00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probandoTemplate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), 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98"/>
          <p:cNvSpPr txBox="1"/>
          <p:nvPr/>
        </p:nvSpPr>
        <p:spPr>
          <a:xfrm>
            <a:off x="5088025" y="228700"/>
            <a:ext cx="3306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3400">
                <a:latin typeface="Anton"/>
                <a:ea typeface="Anton"/>
                <a:cs typeface="Anton"/>
                <a:sym typeface="Anton"/>
              </a:rPr>
              <a:t>Paso a paso</a:t>
            </a:r>
            <a:endParaRPr b="0" i="1" sz="34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72" name="Google Shape;672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100" y="494575"/>
            <a:ext cx="7182700" cy="31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4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Django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99"/>
          <p:cNvSpPr/>
          <p:nvPr/>
        </p:nvSpPr>
        <p:spPr>
          <a:xfrm>
            <a:off x="-7800" y="15575"/>
            <a:ext cx="49020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99"/>
          <p:cNvSpPr txBox="1"/>
          <p:nvPr/>
        </p:nvSpPr>
        <p:spPr>
          <a:xfrm>
            <a:off x="4028050" y="1129725"/>
            <a:ext cx="4515600" cy="29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3CEFA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5) b-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quí crearemos el </a:t>
            </a:r>
            <a:r>
              <a:rPr lang="es" sz="20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contexto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el </a:t>
            </a:r>
            <a:r>
              <a:rPr lang="es" sz="20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render</a:t>
            </a:r>
            <a:r>
              <a:rPr lang="es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99"/>
          <p:cNvSpPr txBox="1"/>
          <p:nvPr/>
        </p:nvSpPr>
        <p:spPr>
          <a:xfrm>
            <a:off x="5088025" y="228700"/>
            <a:ext cx="3306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3400">
                <a:latin typeface="Anton"/>
                <a:ea typeface="Anton"/>
                <a:cs typeface="Anton"/>
                <a:sym typeface="Anton"/>
              </a:rPr>
              <a:t>Paso a paso</a:t>
            </a:r>
            <a:endParaRPr b="0" i="1" sz="34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82" name="Google Shape;682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500" y="501375"/>
            <a:ext cx="4332800" cy="246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500" y="3472878"/>
            <a:ext cx="4332800" cy="1355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9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58550" y="539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00"/>
          <p:cNvSpPr txBox="1"/>
          <p:nvPr/>
        </p:nvSpPr>
        <p:spPr>
          <a:xfrm>
            <a:off x="440158" y="897150"/>
            <a:ext cx="76950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Logramos separar lo que construye a la 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página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web, es decir el</a:t>
            </a:r>
            <a:r>
              <a:rPr lang="es" sz="1800"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" sz="1800"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HTML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, del procesamiento de los datos dado por la vista. De esta manera podemos tener un diseñador trabajando en el HTML y nosotros desarrollando en </a:t>
            </a:r>
            <a:r>
              <a:rPr lang="es" sz="1800"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Python/Django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sin saber nada de HTML.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100"/>
          <p:cNvSpPr txBox="1"/>
          <p:nvPr/>
        </p:nvSpPr>
        <p:spPr>
          <a:xfrm>
            <a:off x="1356150" y="490425"/>
            <a:ext cx="6431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3500">
                <a:latin typeface="Anton"/>
                <a:ea typeface="Anton"/>
                <a:cs typeface="Anton"/>
                <a:sym typeface="Anton"/>
              </a:rPr>
              <a:t>¿Qué hemos logrado?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92" name="Google Shape;692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0424" y="3514825"/>
            <a:ext cx="1144800" cy="114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01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699" name="Google Shape;699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02"/>
          <p:cNvSpPr txBox="1"/>
          <p:nvPr/>
        </p:nvSpPr>
        <p:spPr>
          <a:xfrm>
            <a:off x="1956450" y="1634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1" lang="es" sz="48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b="0" i="1" sz="48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05" name="Google Shape;705;p102"/>
          <p:cNvSpPr txBox="1"/>
          <p:nvPr/>
        </p:nvSpPr>
        <p:spPr>
          <a:xfrm>
            <a:off x="2180400" y="2623175"/>
            <a:ext cx="4783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" sz="18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b="0" i="0" sz="18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" sz="18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</a:t>
            </a:r>
            <a:r>
              <a:rPr lang="es" sz="18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Crear primer proyecto en Django.</a:t>
            </a:r>
            <a:r>
              <a:rPr b="0" i="0" lang="es" sz="18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" sz="18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</a:t>
            </a:r>
            <a:r>
              <a:rPr lang="es" sz="18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Crear primeras vistas</a:t>
            </a:r>
            <a:endParaRPr b="0" i="0" sz="18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" sz="18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</a:t>
            </a:r>
            <a:r>
              <a:rPr lang="es" sz="18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Relacionar un template con una vista.</a:t>
            </a:r>
            <a:endParaRPr b="0" i="0" sz="18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03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711" name="Google Shape;711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04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#DEMOCRATIZANDOLAEDUCACIÓN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17" name="Google Shape;717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5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¿Qué </a:t>
            </a:r>
            <a:r>
              <a:rPr i="1" lang="es" sz="3600">
                <a:latin typeface="Anton"/>
                <a:ea typeface="Anton"/>
                <a:cs typeface="Anton"/>
                <a:sym typeface="Anton"/>
              </a:rPr>
              <a:t>es Django</a:t>
            </a: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?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95" name="Google Shape;29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6"/>
          <p:cNvSpPr txBox="1"/>
          <p:nvPr/>
        </p:nvSpPr>
        <p:spPr>
          <a:xfrm>
            <a:off x="784200" y="1607548"/>
            <a:ext cx="7575600" cy="28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Ya sabemos programar en Python, es momento de empezar a aplicar un poco de todo esto para poder crear un </a:t>
            </a:r>
            <a:r>
              <a:rPr b="1" lang="es" sz="2000">
                <a:latin typeface="Helvetica Neue"/>
                <a:ea typeface="Helvetica Neue"/>
                <a:cs typeface="Helvetica Neue"/>
                <a:sym typeface="Helvetica Neue"/>
              </a:rPr>
              <a:t>proyecto web</a:t>
            </a: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Para realizar un proyecto web necesitaremos usar un </a:t>
            </a:r>
            <a:r>
              <a:rPr b="1" lang="es" sz="2000">
                <a:latin typeface="Helvetica Neue"/>
                <a:ea typeface="Helvetica Neue"/>
                <a:cs typeface="Helvetica Neue"/>
                <a:sym typeface="Helvetica Neue"/>
              </a:rPr>
              <a:t>framework</a:t>
            </a: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que nos facilite esta tarea, el </a:t>
            </a: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más</a:t>
            </a: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sencillo de todos los frameworks web de Python es Flask. Pero en este apartado usaremos </a:t>
            </a:r>
            <a:r>
              <a:rPr b="1" lang="es" sz="2000">
                <a:latin typeface="Helvetica Neue"/>
                <a:ea typeface="Helvetica Neue"/>
                <a:cs typeface="Helvetica Neue"/>
                <a:sym typeface="Helvetica Neue"/>
              </a:rPr>
              <a:t>Django</a:t>
            </a: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que es mucho </a:t>
            </a: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más</a:t>
            </a: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completo y es de </a:t>
            </a:r>
            <a:r>
              <a:rPr b="1" lang="es" sz="2000">
                <a:latin typeface="Helvetica Neue"/>
                <a:ea typeface="Helvetica Neue"/>
                <a:cs typeface="Helvetica Neue"/>
                <a:sym typeface="Helvetica Neue"/>
              </a:rPr>
              <a:t>código</a:t>
            </a:r>
            <a:r>
              <a:rPr b="1" lang="es" sz="2000">
                <a:latin typeface="Helvetica Neue"/>
                <a:ea typeface="Helvetica Neue"/>
                <a:cs typeface="Helvetica Neue"/>
                <a:sym typeface="Helvetica Neue"/>
              </a:rPr>
              <a:t> abierto</a:t>
            </a: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01" name="Google Shape;30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6"/>
          <p:cNvSpPr txBox="1"/>
          <p:nvPr/>
        </p:nvSpPr>
        <p:spPr>
          <a:xfrm>
            <a:off x="1648200" y="754575"/>
            <a:ext cx="584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600">
                <a:solidFill>
                  <a:schemeClr val="dk1"/>
                </a:solidFill>
                <a:highlight>
                  <a:srgbClr val="3CEFAB"/>
                </a:highlight>
                <a:latin typeface="Anton"/>
                <a:ea typeface="Anton"/>
                <a:cs typeface="Anton"/>
                <a:sym typeface="Anton"/>
              </a:rPr>
              <a:t>¿Qué es Django?</a:t>
            </a:r>
            <a:endParaRPr i="1" sz="3600">
              <a:solidFill>
                <a:schemeClr val="dk1"/>
              </a:solidFill>
              <a:highlight>
                <a:srgbClr val="3CEFAB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03" name="Google Shape;30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873" y="176670"/>
            <a:ext cx="955177" cy="33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7"/>
          <p:cNvSpPr txBox="1"/>
          <p:nvPr>
            <p:ph type="title"/>
          </p:nvPr>
        </p:nvSpPr>
        <p:spPr>
          <a:xfrm>
            <a:off x="311700" y="202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¿Qué es un Framework?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57"/>
          <p:cNvSpPr txBox="1"/>
          <p:nvPr>
            <p:ph idx="1" type="body"/>
          </p:nvPr>
        </p:nvSpPr>
        <p:spPr>
          <a:xfrm>
            <a:off x="311700" y="101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 entorno de trabajo, un ecosistema que nos facilita crear algo, en este caso un sitio web, sin mayores esfuerzo. 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025" y="2035450"/>
            <a:ext cx="4391950" cy="263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8625" y="475877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8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Fundamentos de Django (MVC)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17" name="Google Shape;31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